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Fira Sans"/>
      <p:regular r:id="rId28"/>
      <p:bold r:id="rId29"/>
      <p:italic r:id="rId30"/>
      <p:boldItalic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iraSans-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boldItalic.fntdata"/><Relationship Id="rId30" Type="http://schemas.openxmlformats.org/officeDocument/2006/relationships/font" Target="fonts/FiraSans-italic.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Greg</a:t>
            </a:r>
            <a:endParaRPr/>
          </a:p>
          <a:p>
            <a:pPr indent="0" lvl="0" marL="0" rtl="0" algn="l">
              <a:spcBef>
                <a:spcPts val="0"/>
              </a:spcBef>
              <a:spcAft>
                <a:spcPts val="0"/>
              </a:spcAft>
              <a:buNone/>
            </a:pPr>
            <a:r>
              <a:rPr lang="en"/>
              <a:t>Presenter: Anna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6a51f292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6a51f292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gridlock buster game includes 8 levels. When playing the game there is a minimum score required to receive gold on a level. All members of our group played the game and we averaged our scores for each level and compared them to the minimum requirement to get gold. When looking at the graph you can see that on average we did better than the minimum up until level 5. This is because the remote control was introduced into the game adding to the difficulty and complexity of the game. Which is reflected in our scores after level 5 where we fall below the minimum. As an added note the game did provide an actual number to denote the minimum to pass the actual level.</a:t>
            </a:r>
            <a:endParaRPr>
              <a:solidFill>
                <a:schemeClr val="dk1"/>
              </a:solidFill>
            </a:endParaRPr>
          </a:p>
          <a:p>
            <a:pPr indent="0" lvl="0" marL="0" rtl="0" algn="l">
              <a:spcBef>
                <a:spcPts val="0"/>
              </a:spcBef>
              <a:spcAft>
                <a:spcPts val="0"/>
              </a:spcAft>
              <a:buNone/>
            </a:pPr>
            <a:r>
              <a:rPr lang="en">
                <a:solidFill>
                  <a:schemeClr val="dk1"/>
                </a:solidFill>
              </a:rPr>
              <a:t>Presenter: Anna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6a51f292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6a51f292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the the spreadsheet we used to organize all members scores and calculate the average for the graph in the previous slide. There are also screenshots our group members took as evidence of playing the game </a:t>
            </a:r>
            <a:endParaRPr>
              <a:solidFill>
                <a:schemeClr val="dk1"/>
              </a:solidFill>
            </a:endParaRPr>
          </a:p>
          <a:p>
            <a:pPr indent="0" lvl="0" marL="0" rtl="0" algn="l">
              <a:spcBef>
                <a:spcPts val="0"/>
              </a:spcBef>
              <a:spcAft>
                <a:spcPts val="0"/>
              </a:spcAft>
              <a:buNone/>
            </a:pPr>
            <a:r>
              <a:rPr lang="en">
                <a:solidFill>
                  <a:schemeClr val="dk1"/>
                </a:solidFill>
              </a:rPr>
              <a:t>Presenter: Anna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a51f292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a51f292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Plxz if this doenst tell u i hat being alive idk what to say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total score combined was 337400 out of 351200, which is the minimum to get gold multiplied by 8 to account for all 8 members. Percentage wise that rounds out to 96 percent.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Presenter: Anna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a51f292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a51f292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None/>
            </a:pPr>
            <a:r>
              <a:rPr lang="en">
                <a:solidFill>
                  <a:schemeClr val="dk1"/>
                </a:solidFill>
              </a:rPr>
              <a:t>So another element to our project included individual essay reflections. Here we have a few quotes from some of our essays. Since this slide is a bit wordy, I’ll highlight a few! In his essay, Greg said ____. He referenced some of the possible ways for gridlock to improve their game. In both Brian and my essay, we both reflected on our thoughts about traffic engineers after getting a small taste of their workload. This brings me to Nora’s comment about having no idea traffic engineers existed! (Elaborate)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6a51f292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6a51f292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None/>
            </a:pPr>
            <a:r>
              <a:rPr lang="en">
                <a:solidFill>
                  <a:schemeClr val="dk1"/>
                </a:solidFill>
              </a:rPr>
              <a:t>So here we have a few suggestions for improving the game Gridlock Buster itself through</a:t>
            </a:r>
            <a:endParaRPr>
              <a:solidFill>
                <a:schemeClr val="dk1"/>
              </a:solidFill>
            </a:endParaRPr>
          </a:p>
          <a:p>
            <a:pPr indent="0" lvl="0" marL="0" rtl="0" algn="l">
              <a:spcBef>
                <a:spcPts val="0"/>
              </a:spcBef>
              <a:spcAft>
                <a:spcPts val="0"/>
              </a:spcAft>
              <a:buNone/>
            </a:pPr>
            <a:r>
              <a:rPr lang="en">
                <a:solidFill>
                  <a:schemeClr val="dk1"/>
                </a:solidFill>
              </a:rPr>
              <a:t>First, we noticed that the instructions were pretty lengthy in some sections of game. This made the rather simple directions to be more complex than they needed to be.</a:t>
            </a:r>
            <a:endParaRPr>
              <a:solidFill>
                <a:schemeClr val="dk1"/>
              </a:solidFill>
            </a:endParaRPr>
          </a:p>
          <a:p>
            <a:pPr indent="0" lvl="0" marL="0" rtl="0" algn="l">
              <a:spcBef>
                <a:spcPts val="0"/>
              </a:spcBef>
              <a:spcAft>
                <a:spcPts val="0"/>
              </a:spcAft>
              <a:buNone/>
            </a:pPr>
            <a:r>
              <a:rPr lang="en">
                <a:solidFill>
                  <a:schemeClr val="dk1"/>
                </a:solidFill>
              </a:rPr>
              <a:t>Apart from the previous mentioned suggestions, we also advise for the game levels to gradually increase in difficulty in sequential order. We realized that some of the latter levels were actually harder than future levels which was a bit odd.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ambiguity of the instructions could also discourage many players from trying again, since the basics of the game were not explained fully </a:t>
            </a:r>
            <a:endParaRPr>
              <a:solidFill>
                <a:schemeClr val="dk1"/>
              </a:solidFill>
            </a:endParaRPr>
          </a:p>
          <a:p>
            <a:pPr indent="0" lvl="0" marL="0" rtl="0" algn="l">
              <a:spcBef>
                <a:spcPts val="0"/>
              </a:spcBef>
              <a:spcAft>
                <a:spcPts val="0"/>
              </a:spcAft>
              <a:buNone/>
            </a:pPr>
            <a:r>
              <a:rPr lang="en">
                <a:solidFill>
                  <a:schemeClr val="dk1"/>
                </a:solidFill>
              </a:rPr>
              <a:t>Apart from the previous mentioned suggestions, we also advise for the game levels to gradually increase in difficulty in sequential order. We realized that some of the latter levels were actually harder than future levels which was a bit odd.</a:t>
            </a:r>
            <a:endParaRPr>
              <a:solidFill>
                <a:schemeClr val="dk1"/>
              </a:solidFill>
            </a:endParaRPr>
          </a:p>
          <a:p>
            <a:pPr indent="0" lvl="0" marL="0" rtl="0" algn="l">
              <a:spcBef>
                <a:spcPts val="0"/>
              </a:spcBef>
              <a:spcAft>
                <a:spcPts val="0"/>
              </a:spcAft>
              <a:buNone/>
            </a:pPr>
            <a:r>
              <a:rPr lang="en">
                <a:solidFill>
                  <a:schemeClr val="dk1"/>
                </a:solidFill>
              </a:rPr>
              <a:t>In the end, we appreciated the game and we could see this opening up the future of mobile device play to reach a wider audience.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6a51f29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6a51f29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here we have a few suggestions for improving traffic through metro</a:t>
            </a:r>
            <a:endParaRPr>
              <a:solidFill>
                <a:schemeClr val="dk1"/>
              </a:solidFill>
            </a:endParaRPr>
          </a:p>
          <a:p>
            <a:pPr indent="0" lvl="0" marL="0" rtl="0" algn="l">
              <a:spcBef>
                <a:spcPts val="0"/>
              </a:spcBef>
              <a:spcAft>
                <a:spcPts val="0"/>
              </a:spcAft>
              <a:buNone/>
            </a:pPr>
            <a:r>
              <a:rPr lang="en">
                <a:solidFill>
                  <a:schemeClr val="dk1"/>
                </a:solidFill>
              </a:rPr>
              <a:t>For metro we suggest introducing the method of bus linking where buses would trail each other, therefore reducing the gap. This would also be more effective for bus riders.</a:t>
            </a:r>
            <a:endParaRPr>
              <a:solidFill>
                <a:schemeClr val="dk1"/>
              </a:solidFill>
            </a:endParaRPr>
          </a:p>
          <a:p>
            <a:pPr indent="0" lvl="0" marL="0" rtl="0" algn="l">
              <a:spcBef>
                <a:spcPts val="0"/>
              </a:spcBef>
              <a:spcAft>
                <a:spcPts val="0"/>
              </a:spcAft>
              <a:buNone/>
            </a:pPr>
            <a:r>
              <a:rPr lang="en">
                <a:solidFill>
                  <a:schemeClr val="dk1"/>
                </a:solidFill>
              </a:rPr>
              <a:t>Another suggestion would be to avoid placing bus stops near corners of busy intersections. Doing so would free the congestion that would otherwise be building up behind a boarding bus.</a:t>
            </a:r>
            <a:endParaRPr>
              <a:solidFill>
                <a:schemeClr val="dk1"/>
              </a:solidFill>
            </a:endParaRPr>
          </a:p>
          <a:p>
            <a:pPr indent="0" lvl="0" marL="0" rtl="0" algn="l">
              <a:spcBef>
                <a:spcPts val="0"/>
              </a:spcBef>
              <a:spcAft>
                <a:spcPts val="0"/>
              </a:spcAft>
              <a:buNone/>
            </a:pPr>
            <a:r>
              <a:rPr lang="en">
                <a:solidFill>
                  <a:schemeClr val="dk1"/>
                </a:solidFill>
              </a:rPr>
              <a:t>Autonomous reliance for vehicles is also a suggestion as this would reduce human error on intersections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as always, less cars are better than more cars on an intersection, so alternatives such as a scooter and bicycle that are already in circulation prove to be beneficial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6a51f292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6a51f292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Other things said about the game are: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“And as for how the game functions, you would always want to play for the gold medal, but some levels such as the first level, makes it very discouraging to continue as getting that golden medal was merely impossible.”</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“The game gives a good understanding about how the flow of cars can affect traffic”</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“The game provided a good understanding of traffic and it’s problems, but is not great for understanding exactly how to solve traffic issues or finding the best solutions in general”</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None/>
            </a:pPr>
            <a:r>
              <a:rPr lang="en">
                <a:solidFill>
                  <a:schemeClr val="dk1"/>
                </a:solidFill>
              </a:rPr>
              <a:t>So after playing the game and analyzing it, our team has decided to rate the game a 7/10. The game itself is fun and offers a great understanding of the flow of cars during traffic but it is lacking a bit of function and kind of gets repetitive with similar levels. Although it offers a great challenge with aiming for gold medals, the difficulty of obtaining the medal in the beginning of the game can also be very frustrating and discouraging.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6a51f292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6a51f292c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Omar</a:t>
            </a:r>
            <a:endParaRPr>
              <a:solidFill>
                <a:schemeClr val="dk1"/>
              </a:solidFill>
            </a:endParaRPr>
          </a:p>
          <a:p>
            <a:pPr indent="0" lvl="0" marL="0" rtl="0" algn="l">
              <a:spcBef>
                <a:spcPts val="0"/>
              </a:spcBef>
              <a:spcAft>
                <a:spcPts val="0"/>
              </a:spcAft>
              <a:buNone/>
            </a:pPr>
            <a:r>
              <a:rPr lang="en">
                <a:solidFill>
                  <a:schemeClr val="dk1"/>
                </a:solidFill>
              </a:rPr>
              <a:t>Presenter: Anna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a51f292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a51f292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6499d68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6499d68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a:p>
            <a:pPr indent="0" lvl="0" marL="0" rtl="0" algn="l">
              <a:spcBef>
                <a:spcPts val="0"/>
              </a:spcBef>
              <a:spcAft>
                <a:spcPts val="0"/>
              </a:spcAft>
              <a:buClr>
                <a:schemeClr val="dk1"/>
              </a:buClr>
              <a:buSzPts val="1100"/>
              <a:buFont typeface="Arial"/>
              <a:buNone/>
            </a:pPr>
            <a:r>
              <a:rPr lang="en">
                <a:solidFill>
                  <a:schemeClr val="dk1"/>
                </a:solidFill>
              </a:rPr>
              <a:t>Presenter: Anna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6a51f29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6a51f29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6a51f292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6a51f292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595959"/>
                </a:solidFill>
              </a:rPr>
              <a:t>May 21st, 1901 - Connecticut creates the first set of traffic laws, regulating speeds to 12mph and 15mph on country roads</a:t>
            </a:r>
            <a:endParaRPr sz="1000">
              <a:solidFill>
                <a:srgbClr val="595959"/>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595959"/>
                </a:solidFill>
              </a:rPr>
              <a:t>1860s - first traffic light is created, poor quality (red gas lights stop at night and green gas lights go during the day), only caution and stop</a:t>
            </a:r>
            <a:endParaRPr sz="1000">
              <a:solidFill>
                <a:srgbClr val="595959"/>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595959"/>
                </a:solidFill>
              </a:rPr>
              <a:t>Circa 1880s-90s - slowing down to wait for other wagons and carriages was expected once reaching an intersection (actually created in order to prevent other wagons from scaring the horses/other animals)</a:t>
            </a:r>
            <a:endParaRPr sz="1000">
              <a:solidFill>
                <a:srgbClr val="595959"/>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595959"/>
                </a:solidFill>
              </a:rPr>
              <a:t>1910s - semaphores begin to take shape, manual or automatic</a:t>
            </a:r>
            <a:endParaRPr sz="1000">
              <a:solidFill>
                <a:srgbClr val="595959"/>
              </a:solidFill>
            </a:endParaRPr>
          </a:p>
          <a:p>
            <a:pPr indent="0" lvl="0" marL="0" rtl="0" algn="l">
              <a:lnSpc>
                <a:spcPct val="100000"/>
              </a:lnSpc>
              <a:spcBef>
                <a:spcPts val="1200"/>
              </a:spcBef>
              <a:spcAft>
                <a:spcPts val="1200"/>
              </a:spcAft>
              <a:buClr>
                <a:schemeClr val="dk1"/>
              </a:buClr>
              <a:buSzPts val="1100"/>
              <a:buFont typeface="Arial"/>
              <a:buNone/>
            </a:pPr>
            <a:r>
              <a:rPr lang="en" sz="1000">
                <a:solidFill>
                  <a:srgbClr val="595959"/>
                </a:solidFill>
              </a:rPr>
              <a:t>1912 - manually switched traffic light is created</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6a51f292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6a51f292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95959"/>
                </a:solidFill>
              </a:rPr>
              <a:t>What we learned?</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-a flow of traffic and automobile transport is best with coordinated movement signals and with compliance to a uniform set of expectations for each driver</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-as industrial expansion increases and there is a larger population, congestion will continue to be a conflict</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-quicker and smoother flow from point a to point b is a universal goal</a:t>
            </a:r>
            <a:endParaRPr sz="1000">
              <a:solidFill>
                <a:srgbClr val="595959"/>
              </a:solidFill>
            </a:endParaRPr>
          </a:p>
          <a:p>
            <a:pPr indent="0" lvl="0" marL="0" rtl="0" algn="l">
              <a:spcBef>
                <a:spcPts val="1200"/>
              </a:spcBef>
              <a:spcAft>
                <a:spcPts val="0"/>
              </a:spcAft>
              <a:buNone/>
            </a:pPr>
            <a:r>
              <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6a51f292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6a51f292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Quick intro to the game! Gridlock Buster is a online web browser game created by the university of minnesota that challenges players to manage traffic flow by controlling the traffic lights at the intersections. On the left we have the load up page of the game. Gridlock buster can be accessed from any web browser. You'll be prompted to start a new game upon load up and from the middle photo you can see that there are currently 8 levels to the game. Once you start a level, you will be greeted by an assistant named vivian who is there to guide you throughout you gameplay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6a51f29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6a51f29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None/>
            </a:pPr>
            <a:r>
              <a:rPr lang="en">
                <a:solidFill>
                  <a:schemeClr val="dk1"/>
                </a:solidFill>
              </a:rPr>
              <a:t>At first glance, we noticed that the game seems a bit old with its style but still very well developed. There are 2 main objectives to the game, the first being to clear the level without being stopped by the frustration meter that keeps track of the car build up. The second goal is to beat the level with a high enough score to get a gold medal, with each level having a different source requirement. We also realized that the game has a very positive atmosphere and is always encouraging even after failed attempts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6a51f292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6a51f292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6a51f292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6a51f292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Presenter: Sherla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now we’d like to share with you a short game review our team have created!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0" y="599000"/>
            <a:ext cx="4114800" cy="3259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b="1"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4572000" y="3791525"/>
            <a:ext cx="26571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 name="Google Shape;4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a:lvl1pPr>
            <a:lvl2pPr indent="-304800" lvl="1" marL="914400" rtl="0" algn="ctr">
              <a:spcBef>
                <a:spcPts val="0"/>
              </a:spcBef>
              <a:spcAft>
                <a:spcPts val="0"/>
              </a:spcAft>
              <a:buSzPts val="1200"/>
              <a:buChar char="○"/>
              <a:defRPr/>
            </a:lvl2pPr>
            <a:lvl3pPr indent="-304800" lvl="2" marL="1371600" rtl="0" algn="ctr">
              <a:spcBef>
                <a:spcPts val="0"/>
              </a:spcBef>
              <a:spcAft>
                <a:spcPts val="0"/>
              </a:spcAft>
              <a:buSzPts val="1200"/>
              <a:buChar char="■"/>
              <a:defRPr/>
            </a:lvl3pPr>
            <a:lvl4pPr indent="-304800" lvl="3" marL="1828800" rtl="0" algn="ctr">
              <a:spcBef>
                <a:spcPts val="0"/>
              </a:spcBef>
              <a:spcAft>
                <a:spcPts val="0"/>
              </a:spcAft>
              <a:buSzPts val="1200"/>
              <a:buChar char="●"/>
              <a:defRPr/>
            </a:lvl4pPr>
            <a:lvl5pPr indent="-304800" lvl="4" marL="2286000" rtl="0" algn="ctr">
              <a:spcBef>
                <a:spcPts val="0"/>
              </a:spcBef>
              <a:spcAft>
                <a:spcPts val="0"/>
              </a:spcAft>
              <a:buSzPts val="1200"/>
              <a:buChar char="○"/>
              <a:defRPr/>
            </a:lvl5pPr>
            <a:lvl6pPr indent="-304800" lvl="5" marL="2743200" rtl="0" algn="ctr">
              <a:spcBef>
                <a:spcPts val="0"/>
              </a:spcBef>
              <a:spcAft>
                <a:spcPts val="0"/>
              </a:spcAft>
              <a:buSzPts val="1200"/>
              <a:buChar char="■"/>
              <a:defRPr/>
            </a:lvl6pPr>
            <a:lvl7pPr indent="-304800" lvl="6" marL="3200400" rtl="0" algn="ctr">
              <a:spcBef>
                <a:spcPts val="0"/>
              </a:spcBef>
              <a:spcAft>
                <a:spcPts val="0"/>
              </a:spcAft>
              <a:buSzPts val="1200"/>
              <a:buChar char="●"/>
              <a:defRPr/>
            </a:lvl7pPr>
            <a:lvl8pPr indent="-304800" lvl="7" marL="3657600" rtl="0" algn="ctr">
              <a:spcBef>
                <a:spcPts val="0"/>
              </a:spcBef>
              <a:spcAft>
                <a:spcPts val="0"/>
              </a:spcAft>
              <a:buSzPts val="1200"/>
              <a:buChar char="○"/>
              <a:defRPr/>
            </a:lvl8pPr>
            <a:lvl9pPr indent="-304800" lvl="8" marL="4114800" rtl="0" algn="ctr">
              <a:spcBef>
                <a:spcPts val="0"/>
              </a:spcBef>
              <a:spcAft>
                <a:spcPts val="0"/>
              </a:spcAft>
              <a:buSzPts val="1200"/>
              <a:buChar char="■"/>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1475"/>
            <a:ext cx="8229600" cy="600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457200" y="1153454"/>
            <a:ext cx="8229600" cy="358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11475"/>
            <a:ext cx="8229600" cy="600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1475"/>
            <a:ext cx="82296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 name="Google Shape;28;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6" name="Google Shape;3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200"/>
              <a:buNone/>
              <a:defRPr/>
            </a:lvl1pPr>
          </a:lstStyle>
          <a:p/>
        </p:txBody>
      </p:sp>
      <p:sp>
        <p:nvSpPr>
          <p:cNvPr id="41" name="Google Shape;4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indent="-304800" lvl="1" marL="9144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indent="-304800" lvl="2" marL="13716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indent="-304800" lvl="3" marL="18288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indent="-304800" lvl="4" marL="22860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indent="-304800" lvl="5" marL="27432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indent="-304800" lvl="6" marL="32004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indent="-304800" lvl="7" marL="36576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indent="-304800" lvl="8" marL="4114800" rtl="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F00FF"/>
          </p15:clr>
        </p15:guide>
        <p15:guide id="2" pos="5472">
          <p15:clr>
            <a:srgbClr val="FF00FF"/>
          </p15:clr>
        </p15:guide>
        <p15:guide id="3" orient="horz" pos="259">
          <p15:clr>
            <a:srgbClr val="FF00FF"/>
          </p15:clr>
        </p15:guide>
        <p15:guide id="4" orient="horz" pos="2984">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hyperlink" Target="http://drive.google.com/file/d/1hxiOm3eOPKEbQnmhaW7nC5sfWbohHhZR/view" TargetMode="External"/><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 name="Shape 51"/>
        <p:cNvGrpSpPr/>
        <p:nvPr/>
      </p:nvGrpSpPr>
      <p:grpSpPr>
        <a:xfrm>
          <a:off x="0" y="0"/>
          <a:ext cx="0" cy="0"/>
          <a:chOff x="0" y="0"/>
          <a:chExt cx="0" cy="0"/>
        </a:xfrm>
      </p:grpSpPr>
      <p:sp>
        <p:nvSpPr>
          <p:cNvPr id="52" name="Google Shape;52;p13"/>
          <p:cNvSpPr txBox="1"/>
          <p:nvPr>
            <p:ph type="ctrTitle"/>
          </p:nvPr>
        </p:nvSpPr>
        <p:spPr>
          <a:xfrm>
            <a:off x="3966425" y="612296"/>
            <a:ext cx="4330800" cy="22818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CC0000"/>
                </a:solidFill>
                <a:latin typeface="Impact"/>
                <a:ea typeface="Impact"/>
                <a:cs typeface="Impact"/>
                <a:sym typeface="Impact"/>
              </a:rPr>
              <a:t>Gridlock Buster</a:t>
            </a:r>
            <a:endParaRPr sz="7200">
              <a:solidFill>
                <a:srgbClr val="CC0000"/>
              </a:solidFill>
              <a:latin typeface="Impact"/>
              <a:ea typeface="Impact"/>
              <a:cs typeface="Impact"/>
              <a:sym typeface="Impact"/>
            </a:endParaRPr>
          </a:p>
        </p:txBody>
      </p:sp>
      <p:sp>
        <p:nvSpPr>
          <p:cNvPr id="53" name="Google Shape;53;p13"/>
          <p:cNvSpPr txBox="1"/>
          <p:nvPr>
            <p:ph idx="1" type="subTitle"/>
          </p:nvPr>
        </p:nvSpPr>
        <p:spPr>
          <a:xfrm>
            <a:off x="4422575" y="2942238"/>
            <a:ext cx="3418500" cy="597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F1C232"/>
                </a:solidFill>
                <a:latin typeface="Comfortaa"/>
                <a:ea typeface="Comfortaa"/>
                <a:cs typeface="Comfortaa"/>
                <a:sym typeface="Comfortaa"/>
              </a:rPr>
              <a:t>Team 5: Interns in Training</a:t>
            </a:r>
            <a:endParaRPr b="1" sz="2300">
              <a:solidFill>
                <a:srgbClr val="F1C232"/>
              </a:solidFill>
              <a:latin typeface="Comfortaa"/>
              <a:ea typeface="Comfortaa"/>
              <a:cs typeface="Comfortaa"/>
              <a:sym typeface="Comfortaa"/>
            </a:endParaRPr>
          </a:p>
        </p:txBody>
      </p:sp>
      <p:sp>
        <p:nvSpPr>
          <p:cNvPr id="54" name="Google Shape;54;p13"/>
          <p:cNvSpPr txBox="1"/>
          <p:nvPr/>
        </p:nvSpPr>
        <p:spPr>
          <a:xfrm>
            <a:off x="4317125" y="3876313"/>
            <a:ext cx="362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274E13"/>
                </a:solidFill>
                <a:latin typeface="Comfortaa"/>
                <a:ea typeface="Comfortaa"/>
                <a:cs typeface="Comfortaa"/>
                <a:sym typeface="Comfortaa"/>
              </a:rPr>
              <a:t>Sherla, Anna, Brian, Omar, Nora, Greg, Karson, Alvin</a:t>
            </a:r>
            <a:endParaRPr b="1" sz="2000">
              <a:solidFill>
                <a:srgbClr val="274E13"/>
              </a:solidFill>
              <a:latin typeface="Comfortaa"/>
              <a:ea typeface="Comfortaa"/>
              <a:cs typeface="Comfortaa"/>
              <a:sym typeface="Comfortaa"/>
            </a:endParaRPr>
          </a:p>
        </p:txBody>
      </p:sp>
      <p:sp>
        <p:nvSpPr>
          <p:cNvPr id="55" name="Google Shape;55;p13"/>
          <p:cNvSpPr txBox="1"/>
          <p:nvPr/>
        </p:nvSpPr>
        <p:spPr>
          <a:xfrm>
            <a:off x="3874625" y="3476125"/>
            <a:ext cx="45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1C232"/>
                </a:solidFill>
                <a:latin typeface="Fira Sans"/>
                <a:ea typeface="Fira Sans"/>
                <a:cs typeface="Fira Sans"/>
                <a:sym typeface="Fira Sans"/>
              </a:rPr>
              <a:t>___________________________________</a:t>
            </a:r>
            <a:endParaRPr>
              <a:solidFill>
                <a:srgbClr val="F1C232"/>
              </a:solidFill>
              <a:latin typeface="Fira Sans"/>
              <a:ea typeface="Fira Sans"/>
              <a:cs typeface="Fira Sans"/>
              <a:sym typeface="Fira Sans"/>
            </a:endParaRPr>
          </a:p>
        </p:txBody>
      </p:sp>
      <p:pic>
        <p:nvPicPr>
          <p:cNvPr id="56" name="Google Shape;56;p13"/>
          <p:cNvPicPr preferRelativeResize="0"/>
          <p:nvPr/>
        </p:nvPicPr>
        <p:blipFill rotWithShape="1">
          <a:blip r:embed="rId4">
            <a:alphaModFix/>
          </a:blip>
          <a:srcRect b="14142" l="0" r="0" t="11029"/>
          <a:stretch/>
        </p:blipFill>
        <p:spPr>
          <a:xfrm>
            <a:off x="8184350" y="4171976"/>
            <a:ext cx="767751" cy="812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3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1"/>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97" name="Google Shape;97;p21" title="FINAL VIDEO.mp4">
            <a:hlinkClick r:id="rId4"/>
          </p:cNvPr>
          <p:cNvPicPr preferRelativeResize="0"/>
          <p:nvPr/>
        </p:nvPicPr>
        <p:blipFill>
          <a:blip r:embed="rId5">
            <a:alphaModFix/>
          </a:blip>
          <a:stretch>
            <a:fillRect/>
          </a:stretch>
        </p:blipFill>
        <p:spPr>
          <a:xfrm>
            <a:off x="886573" y="498686"/>
            <a:ext cx="7370851" cy="414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affic Lights Infographics by Slidesgo">
  <a:themeElements>
    <a:clrScheme name="Simple Light">
      <a:dk1>
        <a:srgbClr val="000000"/>
      </a:dk1>
      <a:lt1>
        <a:srgbClr val="FFFFFF"/>
      </a:lt1>
      <a:dk2>
        <a:srgbClr val="000000"/>
      </a:dk2>
      <a:lt2>
        <a:srgbClr val="E66353"/>
      </a:lt2>
      <a:accent1>
        <a:srgbClr val="FFCE56"/>
      </a:accent1>
      <a:accent2>
        <a:srgbClr val="A9BA5A"/>
      </a:accent2>
      <a:accent3>
        <a:srgbClr val="F0A198"/>
      </a:accent3>
      <a:accent4>
        <a:srgbClr val="CBD69C"/>
      </a:accent4>
      <a:accent5>
        <a:srgbClr val="FFEAB5"/>
      </a:accent5>
      <a:accent6>
        <a:srgbClr val="D8D0B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